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Cambria Math" panose="02040503050406030204" pitchFamily="18" charset="0"/>
      <p:regular r:id="rId12"/>
    </p:embeddedFont>
    <p:embeddedFont>
      <p:font typeface="等线" panose="02010600030101010101" pitchFamily="2" charset="-122"/>
      <p:regular r:id="rId13"/>
      <p:bold r:id="rId14"/>
    </p:embeddedFont>
    <p:embeddedFont>
      <p:font typeface="等线 Light" panose="02010600030101010101" pitchFamily="2" charset="-122"/>
      <p:regular r:id="rId15"/>
    </p:embeddedFont>
    <p:embeddedFont>
      <p:font typeface="方正正大黑简体" panose="02000000000000000000" pitchFamily="2" charset="-122"/>
      <p:regular r:id="rId16"/>
    </p:embeddedFont>
    <p:embeddedFont>
      <p:font typeface="思源宋体 CN Heavy" panose="02020900000000000000" pitchFamily="18" charset="-122"/>
      <p:bold r:id="rId17"/>
    </p:embeddedFont>
    <p:embeddedFont>
      <p:font typeface="思源宋体 CN Medium" panose="02020500000000000000" pitchFamily="18" charset="-122"/>
      <p:regular r:id="rId18"/>
    </p:embeddedFont>
    <p:embeddedFont>
      <p:font typeface="微软雅黑" panose="020B0503020204020204" pitchFamily="34" charset="-122"/>
      <p:regular r:id="rId19"/>
      <p:bold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9933"/>
    <a:srgbClr val="B82230"/>
    <a:srgbClr val="9F1D29"/>
    <a:srgbClr val="D32737"/>
    <a:srgbClr val="9B1D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85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CE63B-5BA2-F34F-0311-CB7B0FB83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4228CB-4728-4A9E-338E-93BC03981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75DA14-AA67-FE8D-A975-5CA8B3089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7B9AE-C28B-4CBD-AEA2-FCC9182EB12D}" type="datetimeFigureOut">
              <a:rPr lang="zh-CN" altLang="en-US" smtClean="0"/>
              <a:t>2025-12-29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877701-69F1-CF9F-5992-5D5D03F23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86557A-1731-D78B-0E29-7C2EEC5E1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22A-E5BF-46BD-BEA7-FDAECAB47D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4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B03777-3283-BFC8-BCC2-0229CB5F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37A2CC-19F8-6947-C5A0-3CC632E73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CAB68C-10A3-36C2-0FA1-2D6E282B1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7B9AE-C28B-4CBD-AEA2-FCC9182EB12D}" type="datetimeFigureOut">
              <a:rPr lang="zh-CN" altLang="en-US" smtClean="0"/>
              <a:t>2025-12-29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E407C5-7ACF-3321-E883-026E5AEB5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D4C922-57EA-33AA-61A6-AA8EEE55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22A-E5BF-46BD-BEA7-FDAECAB47D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818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314D4AD-1BAD-E375-E3B9-2A3EEAE856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3B7F38-33AC-0297-DDEB-847557176F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C68D75-F609-C186-FECC-BFD01351E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7B9AE-C28B-4CBD-AEA2-FCC9182EB12D}" type="datetimeFigureOut">
              <a:rPr lang="zh-CN" altLang="en-US" smtClean="0"/>
              <a:t>2025-12-29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421A1F-1827-99FE-B618-28BBE80CA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3AB5E1-EE81-E5AB-9676-A13EE4E8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22A-E5BF-46BD-BEA7-FDAECAB47D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46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EE281E-DB53-E4AD-D4D7-D319E6F2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3428F7-D74A-CC6F-D936-BD8171F1D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56382E-9FA2-0A76-6DB9-DDFFC36A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7B9AE-C28B-4CBD-AEA2-FCC9182EB12D}" type="datetimeFigureOut">
              <a:rPr lang="zh-CN" altLang="en-US" smtClean="0"/>
              <a:t>2025-12-29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231975-0EA9-57AB-7796-EACC6BBF0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BDF2DA-E75A-B7FE-073C-E1E320C7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22A-E5BF-46BD-BEA7-FDAECAB47D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551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E3D5A-635B-50C6-7FD7-BA6DCBCA7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7D3D6D-C816-23D6-9634-9F60A5AE7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38161A-A88B-387B-766B-F0A835C06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7B9AE-C28B-4CBD-AEA2-FCC9182EB12D}" type="datetimeFigureOut">
              <a:rPr lang="zh-CN" altLang="en-US" smtClean="0"/>
              <a:t>2025-12-29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A97362-BEF2-B1D6-2739-A72B6AF6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69527D-D196-EE16-8CE1-C263C6C7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22A-E5BF-46BD-BEA7-FDAECAB47D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489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943DB5-C7B8-5A8A-3C0A-838D3384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E2ED7E-6A65-1C8D-5EC9-FAC611502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C64844-D9C9-820A-FE9B-D2A4099D7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C21E45-8B72-7416-958B-B0F682BEC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7B9AE-C28B-4CBD-AEA2-FCC9182EB12D}" type="datetimeFigureOut">
              <a:rPr lang="zh-CN" altLang="en-US" smtClean="0"/>
              <a:t>2025-12-29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0FB81A-531C-B0E4-B2F7-C611761F9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DA972B-CD34-36FB-42AE-2AAEC2D25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22A-E5BF-46BD-BEA7-FDAECAB47D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670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E5767-2E34-9AC5-0345-FAA7AAFEA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F0A8E4-790C-AA23-1579-7EFFE1347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D53ADA-FC38-3FE1-E39A-61F46F41D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353AEA7-7A8F-5DBF-8C08-004CDBE8F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8194466-52FD-50EA-7426-7E312E9AE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809DAE-C283-B135-79E1-F6B9A36C8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7B9AE-C28B-4CBD-AEA2-FCC9182EB12D}" type="datetimeFigureOut">
              <a:rPr lang="zh-CN" altLang="en-US" smtClean="0"/>
              <a:t>2025-12-29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9422CCF-B71B-C4D2-2C73-8BC19FFF3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2D5AB23-71E1-C75C-A247-01B89180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22A-E5BF-46BD-BEA7-FDAECAB47D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54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AC5F2-796C-4DEC-E514-51258591C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A4D8C45-37B5-F707-44F7-B370AE8E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7B9AE-C28B-4CBD-AEA2-FCC9182EB12D}" type="datetimeFigureOut">
              <a:rPr lang="zh-CN" altLang="en-US" smtClean="0"/>
              <a:t>2025-12-29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B228A2-0A0A-19F8-4994-E184A3111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91DBE7-09A1-9233-853C-E58BB7E7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22A-E5BF-46BD-BEA7-FDAECAB47D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2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5A5377E-F73C-FFCD-FBDF-BCD3C3CA6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7B9AE-C28B-4CBD-AEA2-FCC9182EB12D}" type="datetimeFigureOut">
              <a:rPr lang="zh-CN" altLang="en-US" smtClean="0"/>
              <a:t>2025-12-29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B586B2-1206-E8F9-379B-1EF8BDAE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5FB40D-44CE-5500-B887-919760FDF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22A-E5BF-46BD-BEA7-FDAECAB47D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69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FAC49-E3BF-9BE7-1E24-C9D993599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3E73CE-6F8A-96FA-7CA6-F1CACE45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9F5E75-43D8-60C6-65BC-C80C41574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E10F10-CF9A-0BE6-C152-927C7895A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7B9AE-C28B-4CBD-AEA2-FCC9182EB12D}" type="datetimeFigureOut">
              <a:rPr lang="zh-CN" altLang="en-US" smtClean="0"/>
              <a:t>2025-12-29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BEFD21-B5A1-5268-DA2F-700D6FB78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836E73-8B6D-F69C-0BCD-79ECD9CC5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22A-E5BF-46BD-BEA7-FDAECAB47D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694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4E99E3-54C8-1190-F771-62626F9B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304BCFF-3382-A621-BF64-EF89FF47EE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E0BF0C-F90D-D8AA-AF46-6F3F7FE44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51EC49-7B74-1011-B92C-DF0BA331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7B9AE-C28B-4CBD-AEA2-FCC9182EB12D}" type="datetimeFigureOut">
              <a:rPr lang="zh-CN" altLang="en-US" smtClean="0"/>
              <a:t>2025-12-29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A701CA-DFFC-FC56-B602-F150EDEE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BCB5CE-8B92-61F9-6C11-2B3F6517F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22A-E5BF-46BD-BEA7-FDAECAB47D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197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A33704B-B00C-BD89-EDD7-E69BF07F9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F955A6-68B8-9267-BEAA-D66E7FC87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8D75BA-7AA1-4F2B-6B7B-BF5E1A09D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F7B9AE-C28B-4CBD-AEA2-FCC9182EB12D}" type="datetimeFigureOut">
              <a:rPr lang="zh-CN" altLang="en-US" smtClean="0"/>
              <a:t>2025-12-29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5F65CD-AE3B-0822-A991-C451674EB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F2C0B3-F3AB-D088-D47D-B9A73F821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3D422A-E5BF-46BD-BEA7-FDAECAB47D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441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>
            <a:extLst>
              <a:ext uri="{FF2B5EF4-FFF2-40B4-BE49-F238E27FC236}">
                <a16:creationId xmlns:a16="http://schemas.microsoft.com/office/drawing/2014/main" id="{617D1090-7845-5EFD-2ABC-0CC2954AF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3877" y="246877"/>
            <a:ext cx="6364245" cy="63642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09A1A0-557C-5643-F9E8-D1713E662978}"/>
              </a:ext>
            </a:extLst>
          </p:cNvPr>
          <p:cNvSpPr txBox="1"/>
          <p:nvPr/>
        </p:nvSpPr>
        <p:spPr>
          <a:xfrm>
            <a:off x="2750515" y="2194560"/>
            <a:ext cx="7578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TrendSonar</a:t>
            </a:r>
            <a:r>
              <a:rPr lang="zh-CN" altLang="en-US" sz="3200" b="1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：个人化时尚趋势雷达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7714EB-CBF7-E87B-76FE-8AD71B8B531A}"/>
              </a:ext>
            </a:extLst>
          </p:cNvPr>
          <p:cNvSpPr txBox="1"/>
          <p:nvPr/>
        </p:nvSpPr>
        <p:spPr>
          <a:xfrm>
            <a:off x="4292803" y="2984602"/>
            <a:ext cx="360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MVP</a:t>
            </a: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项目汇报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4C3442-2DCE-60AA-A26F-5E5D0537B9F6}"/>
              </a:ext>
            </a:extLst>
          </p:cNvPr>
          <p:cNvSpPr txBox="1"/>
          <p:nvPr/>
        </p:nvSpPr>
        <p:spPr>
          <a:xfrm>
            <a:off x="4552904" y="4337479"/>
            <a:ext cx="3086191" cy="1290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汇报人：</a:t>
            </a:r>
            <a:r>
              <a:rPr lang="en-US" altLang="zh-CN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2352495 </a:t>
            </a: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张竹和</a:t>
            </a:r>
            <a:endParaRPr lang="en-US" altLang="zh-CN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指导老师：朱宏明</a:t>
            </a:r>
            <a:endParaRPr lang="en-US" altLang="zh-CN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日期：</a:t>
            </a:r>
            <a:r>
              <a:rPr lang="en-US" altLang="zh-CN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2025-12-29</a:t>
            </a:r>
            <a:endParaRPr lang="zh-CN" altLang="en-US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827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3B5D7F6E-907D-6F07-B788-0DCC98AB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3877" y="246877"/>
            <a:ext cx="6364245" cy="63642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CACBA56-8CA3-EA3D-B03E-A2188945EFBB}"/>
              </a:ext>
            </a:extLst>
          </p:cNvPr>
          <p:cNvSpPr txBox="1"/>
          <p:nvPr/>
        </p:nvSpPr>
        <p:spPr>
          <a:xfrm>
            <a:off x="2306726" y="2336328"/>
            <a:ext cx="75785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Don’t follow trends.</a:t>
            </a:r>
          </a:p>
          <a:p>
            <a:pPr algn="ctr"/>
            <a:r>
              <a:rPr lang="en-US" altLang="zh-CN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Predict them.</a:t>
            </a:r>
            <a:endParaRPr lang="zh-CN" altLang="en-US" sz="4000" b="1" dirty="0">
              <a:latin typeface="Cambria Math" panose="02040503050406030204" pitchFamily="18" charset="0"/>
              <a:ea typeface="思源宋体 CN Heavy" panose="02020900000000000000" pitchFamily="18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95461E2-0063-5B37-7E13-2B96F1E03DFA}"/>
              </a:ext>
            </a:extLst>
          </p:cNvPr>
          <p:cNvCxnSpPr>
            <a:cxnSpLocks/>
          </p:cNvCxnSpPr>
          <p:nvPr/>
        </p:nvCxnSpPr>
        <p:spPr>
          <a:xfrm flipH="1">
            <a:off x="3085214" y="3728484"/>
            <a:ext cx="598790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5390288-859F-5724-CBD6-B2560D056737}"/>
              </a:ext>
            </a:extLst>
          </p:cNvPr>
          <p:cNvSpPr txBox="1"/>
          <p:nvPr/>
        </p:nvSpPr>
        <p:spPr>
          <a:xfrm>
            <a:off x="4292803" y="3899002"/>
            <a:ext cx="360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MVP</a:t>
            </a: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项目汇报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EDF635-968A-4F83-3D9B-016BA56ABAB8}"/>
              </a:ext>
            </a:extLst>
          </p:cNvPr>
          <p:cNvSpPr txBox="1"/>
          <p:nvPr/>
        </p:nvSpPr>
        <p:spPr>
          <a:xfrm>
            <a:off x="4275968" y="6011337"/>
            <a:ext cx="360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3989781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E451649-8BA1-E1FB-AC44-CFD8EA62C773}"/>
              </a:ext>
            </a:extLst>
          </p:cNvPr>
          <p:cNvSpPr txBox="1"/>
          <p:nvPr/>
        </p:nvSpPr>
        <p:spPr>
          <a:xfrm>
            <a:off x="645268" y="521704"/>
            <a:ext cx="757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项目背景与汇报议程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8337AC-81AF-6E0F-42AD-D72D4EEF51FD}"/>
              </a:ext>
            </a:extLst>
          </p:cNvPr>
          <p:cNvSpPr txBox="1"/>
          <p:nvPr/>
        </p:nvSpPr>
        <p:spPr>
          <a:xfrm>
            <a:off x="645269" y="1957099"/>
            <a:ext cx="2019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项目背景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090459-8392-B38B-7124-51680D100965}"/>
              </a:ext>
            </a:extLst>
          </p:cNvPr>
          <p:cNvSpPr txBox="1"/>
          <p:nvPr/>
        </p:nvSpPr>
        <p:spPr>
          <a:xfrm>
            <a:off x="6695194" y="1957099"/>
            <a:ext cx="2271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汇报议程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B55E9F2-BEA9-2BAF-4D3C-261D7C91841C}"/>
              </a:ext>
            </a:extLst>
          </p:cNvPr>
          <p:cNvCxnSpPr>
            <a:cxnSpLocks/>
          </p:cNvCxnSpPr>
          <p:nvPr/>
        </p:nvCxnSpPr>
        <p:spPr>
          <a:xfrm>
            <a:off x="6096000" y="1842977"/>
            <a:ext cx="0" cy="434517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701A35C-6F7E-6067-6CFE-CC422731F165}"/>
              </a:ext>
            </a:extLst>
          </p:cNvPr>
          <p:cNvSpPr txBox="1"/>
          <p:nvPr/>
        </p:nvSpPr>
        <p:spPr>
          <a:xfrm>
            <a:off x="645268" y="2885364"/>
            <a:ext cx="4266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针对快时尚趋势更新迅速、用户难以捕捉的现状，设计一款工具</a:t>
            </a:r>
            <a:r>
              <a:rPr lang="en-US" altLang="zh-CN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APP</a:t>
            </a: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，帮助用户更直观、更有趣地发现、理解并参与时尚趋势。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508D98D-19BB-90B6-A6BE-A55EE8B509D2}"/>
              </a:ext>
            </a:extLst>
          </p:cNvPr>
          <p:cNvSpPr/>
          <p:nvPr/>
        </p:nvSpPr>
        <p:spPr>
          <a:xfrm>
            <a:off x="6695194" y="2885364"/>
            <a:ext cx="396552" cy="3965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057A34-E7A1-B469-0600-A5221146CC49}"/>
              </a:ext>
            </a:extLst>
          </p:cNvPr>
          <p:cNvSpPr txBox="1"/>
          <p:nvPr/>
        </p:nvSpPr>
        <p:spPr>
          <a:xfrm>
            <a:off x="7198468" y="2885363"/>
            <a:ext cx="426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用户洞察：</a:t>
            </a: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核心用户与痛点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62B77E1-56B3-844E-90D9-F463364D5E3F}"/>
              </a:ext>
            </a:extLst>
          </p:cNvPr>
          <p:cNvSpPr/>
          <p:nvPr/>
        </p:nvSpPr>
        <p:spPr>
          <a:xfrm>
            <a:off x="6695194" y="3603307"/>
            <a:ext cx="396552" cy="3965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F6E0009-61C4-4F64-3F8C-DB89D703AE1B}"/>
              </a:ext>
            </a:extLst>
          </p:cNvPr>
          <p:cNvSpPr txBox="1"/>
          <p:nvPr/>
        </p:nvSpPr>
        <p:spPr>
          <a:xfrm>
            <a:off x="7198468" y="3603306"/>
            <a:ext cx="426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产品方案：</a:t>
            </a:r>
            <a:r>
              <a:rPr lang="en-US" altLang="zh-CN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MVP</a:t>
            </a: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核心价值与功能设计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22E887B-55FB-33B4-BE10-8281E8D13615}"/>
              </a:ext>
            </a:extLst>
          </p:cNvPr>
          <p:cNvSpPr/>
          <p:nvPr/>
        </p:nvSpPr>
        <p:spPr>
          <a:xfrm>
            <a:off x="6695194" y="4321250"/>
            <a:ext cx="396552" cy="3965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5C23EBB-B961-C8A8-26D6-F46277061263}"/>
              </a:ext>
            </a:extLst>
          </p:cNvPr>
          <p:cNvSpPr txBox="1"/>
          <p:nvPr/>
        </p:nvSpPr>
        <p:spPr>
          <a:xfrm>
            <a:off x="7198468" y="4321249"/>
            <a:ext cx="426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功能演示：</a:t>
            </a: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核心功能如何解决用户痛点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FAFFD8C-9DFB-C103-85E2-89BD4625DA2E}"/>
              </a:ext>
            </a:extLst>
          </p:cNvPr>
          <p:cNvSpPr/>
          <p:nvPr/>
        </p:nvSpPr>
        <p:spPr>
          <a:xfrm>
            <a:off x="6695194" y="5702696"/>
            <a:ext cx="396552" cy="3965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B0678D4-BDC3-2F33-5C49-C0A288B6CBAA}"/>
              </a:ext>
            </a:extLst>
          </p:cNvPr>
          <p:cNvSpPr txBox="1"/>
          <p:nvPr/>
        </p:nvSpPr>
        <p:spPr>
          <a:xfrm>
            <a:off x="7198468" y="5702695"/>
            <a:ext cx="426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总结展望：</a:t>
            </a: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未来展望与商业价值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5CF0575-CC73-67F8-7014-45260C7AE909}"/>
              </a:ext>
            </a:extLst>
          </p:cNvPr>
          <p:cNvSpPr/>
          <p:nvPr/>
        </p:nvSpPr>
        <p:spPr>
          <a:xfrm>
            <a:off x="6695194" y="5011973"/>
            <a:ext cx="396552" cy="3965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EDF35DE-EE79-F6BF-C762-687407A42EDB}"/>
              </a:ext>
            </a:extLst>
          </p:cNvPr>
          <p:cNvSpPr txBox="1"/>
          <p:nvPr/>
        </p:nvSpPr>
        <p:spPr>
          <a:xfrm>
            <a:off x="7198468" y="5011972"/>
            <a:ext cx="426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技术实现：</a:t>
            </a: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技术实现与架构分析</a:t>
            </a:r>
          </a:p>
        </p:txBody>
      </p:sp>
    </p:spTree>
    <p:extLst>
      <p:ext uri="{BB962C8B-B14F-4D97-AF65-F5344CB8AC3E}">
        <p14:creationId xmlns:p14="http://schemas.microsoft.com/office/powerpoint/2010/main" val="3427036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FCDCB35E-E1D3-31F4-7E90-59B184CEAD36}"/>
              </a:ext>
            </a:extLst>
          </p:cNvPr>
          <p:cNvSpPr txBox="1"/>
          <p:nvPr/>
        </p:nvSpPr>
        <p:spPr>
          <a:xfrm>
            <a:off x="645268" y="521704"/>
            <a:ext cx="757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核心用户与痛点：在趋势的红海中追逐幻影</a:t>
            </a:r>
          </a:p>
        </p:txBody>
      </p:sp>
      <p:pic>
        <p:nvPicPr>
          <p:cNvPr id="10" name="图片 9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E8C171E0-7DCE-7276-912E-390B1D2FD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432" y="1044924"/>
            <a:ext cx="2427600" cy="5277917"/>
          </a:xfrm>
          <a:prstGeom prst="roundRect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554E47D6-E520-9406-F0CC-53D6E3DFC605}"/>
              </a:ext>
            </a:extLst>
          </p:cNvPr>
          <p:cNvGrpSpPr/>
          <p:nvPr/>
        </p:nvGrpSpPr>
        <p:grpSpPr>
          <a:xfrm>
            <a:off x="9696893" y="2863702"/>
            <a:ext cx="1300718" cy="99238"/>
            <a:chOff x="1623237" y="2693581"/>
            <a:chExt cx="1300718" cy="99238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6386D8C-B9B2-3A83-13E0-329AD4A65CAD}"/>
                </a:ext>
              </a:extLst>
            </p:cNvPr>
            <p:cNvCxnSpPr>
              <a:cxnSpLocks/>
            </p:cNvCxnSpPr>
            <p:nvPr/>
          </p:nvCxnSpPr>
          <p:spPr>
            <a:xfrm>
              <a:off x="1708299" y="2743203"/>
              <a:ext cx="1112874" cy="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8CDAA3A-E1A8-C58F-3D7D-229BCD72C295}"/>
                </a:ext>
              </a:extLst>
            </p:cNvPr>
            <p:cNvSpPr/>
            <p:nvPr/>
          </p:nvSpPr>
          <p:spPr>
            <a:xfrm>
              <a:off x="1623237" y="2693581"/>
              <a:ext cx="99238" cy="992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03C5C40-24A4-5435-38B0-8CA51123DAAE}"/>
                </a:ext>
              </a:extLst>
            </p:cNvPr>
            <p:cNvSpPr/>
            <p:nvPr/>
          </p:nvSpPr>
          <p:spPr>
            <a:xfrm>
              <a:off x="2824717" y="2693581"/>
              <a:ext cx="99238" cy="99238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980D0DC-C295-CB41-872D-409F11578C85}"/>
              </a:ext>
            </a:extLst>
          </p:cNvPr>
          <p:cNvSpPr txBox="1"/>
          <p:nvPr/>
        </p:nvSpPr>
        <p:spPr>
          <a:xfrm>
            <a:off x="10980116" y="2728655"/>
            <a:ext cx="121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渴望成长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A64D83E-D139-BB54-D8D1-4C7AA4038DFF}"/>
              </a:ext>
            </a:extLst>
          </p:cNvPr>
          <p:cNvGrpSpPr/>
          <p:nvPr/>
        </p:nvGrpSpPr>
        <p:grpSpPr>
          <a:xfrm rot="10800000">
            <a:off x="6843732" y="4171506"/>
            <a:ext cx="1300718" cy="99238"/>
            <a:chOff x="1623237" y="2693581"/>
            <a:chExt cx="1300718" cy="99238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098E4DF-76D8-C08E-E577-81C4892F8756}"/>
                </a:ext>
              </a:extLst>
            </p:cNvPr>
            <p:cNvCxnSpPr>
              <a:cxnSpLocks/>
            </p:cNvCxnSpPr>
            <p:nvPr/>
          </p:nvCxnSpPr>
          <p:spPr>
            <a:xfrm>
              <a:off x="1708299" y="2743203"/>
              <a:ext cx="1112874" cy="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B11B52C-7325-8B7B-914A-A53B53460124}"/>
                </a:ext>
              </a:extLst>
            </p:cNvPr>
            <p:cNvSpPr/>
            <p:nvPr/>
          </p:nvSpPr>
          <p:spPr>
            <a:xfrm>
              <a:off x="1623237" y="2693581"/>
              <a:ext cx="99238" cy="992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094858E-6659-BD31-D411-AA269AFD7B8A}"/>
                </a:ext>
              </a:extLst>
            </p:cNvPr>
            <p:cNvSpPr/>
            <p:nvPr/>
          </p:nvSpPr>
          <p:spPr>
            <a:xfrm>
              <a:off x="2824717" y="2693581"/>
              <a:ext cx="99238" cy="99238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E2C51CA3-A2C3-4264-4E0D-8FDA50278064}"/>
              </a:ext>
            </a:extLst>
          </p:cNvPr>
          <p:cNvSpPr txBox="1"/>
          <p:nvPr/>
        </p:nvSpPr>
        <p:spPr>
          <a:xfrm>
            <a:off x="5479312" y="4036456"/>
            <a:ext cx="1465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旅程的起点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2818EED-D914-AB5B-25C8-EFFF7F482EFB}"/>
              </a:ext>
            </a:extLst>
          </p:cNvPr>
          <p:cNvSpPr txBox="1"/>
          <p:nvPr/>
        </p:nvSpPr>
        <p:spPr>
          <a:xfrm>
            <a:off x="645268" y="1765784"/>
            <a:ext cx="54507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身份：初级时尚内容创作者</a:t>
            </a:r>
            <a:endParaRPr lang="en-US" altLang="zh-CN" sz="14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endParaRPr lang="en-US" altLang="zh-CN" sz="14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描述：</a:t>
            </a:r>
            <a:r>
              <a:rPr lang="en-US" altLang="zh-CN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18-24</a:t>
            </a:r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岁，希望在自媒体行业的时尚赛道有所作为的大学生博主，活跃于小红书</a:t>
            </a:r>
            <a:r>
              <a:rPr lang="en-US" altLang="zh-CN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/</a:t>
            </a:r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抖音，渴望通过敏锐的时尚嗅觉脱颖而出，确常常力不从心。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DC5AB4E-7071-F23D-3F21-D7069BE9FF63}"/>
              </a:ext>
            </a:extLst>
          </p:cNvPr>
          <p:cNvSpPr txBox="1"/>
          <p:nvPr/>
        </p:nvSpPr>
        <p:spPr>
          <a:xfrm>
            <a:off x="645268" y="3043887"/>
            <a:ext cx="2019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两大核心痛点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B5F91FB-103D-31FB-E051-3A271B0D67C3}"/>
              </a:ext>
            </a:extLst>
          </p:cNvPr>
          <p:cNvSpPr txBox="1"/>
          <p:nvPr/>
        </p:nvSpPr>
        <p:spPr>
          <a:xfrm>
            <a:off x="645268" y="1331242"/>
            <a:ext cx="2019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核心用户画像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F48F7E-267F-D85C-0B51-575E895AB9BD}"/>
              </a:ext>
            </a:extLst>
          </p:cNvPr>
          <p:cNvSpPr txBox="1"/>
          <p:nvPr/>
        </p:nvSpPr>
        <p:spPr>
          <a:xfrm>
            <a:off x="645268" y="3500834"/>
            <a:ext cx="2019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趋势滞后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6987945-25B4-FB63-B816-2D9995E836BD}"/>
              </a:ext>
            </a:extLst>
          </p:cNvPr>
          <p:cNvGrpSpPr/>
          <p:nvPr/>
        </p:nvGrpSpPr>
        <p:grpSpPr>
          <a:xfrm>
            <a:off x="758872" y="3922666"/>
            <a:ext cx="4104168" cy="338554"/>
            <a:chOff x="645268" y="4645110"/>
            <a:chExt cx="4104168" cy="338554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A76B8844-1509-C2F1-F43B-27759F25163D}"/>
                </a:ext>
              </a:extLst>
            </p:cNvPr>
            <p:cNvSpPr/>
            <p:nvPr/>
          </p:nvSpPr>
          <p:spPr>
            <a:xfrm>
              <a:off x="645268" y="4645110"/>
              <a:ext cx="4104168" cy="338554"/>
            </a:xfrm>
            <a:prstGeom prst="roundRect">
              <a:avLst/>
            </a:prstGeom>
            <a:gradFill flip="none" rotWithShape="1">
              <a:gsLst>
                <a:gs pos="0">
                  <a:srgbClr val="9B1D29">
                    <a:alpha val="68000"/>
                  </a:srgbClr>
                </a:gs>
                <a:gs pos="100000">
                  <a:srgbClr val="9B1D29">
                    <a:lumMod val="20000"/>
                    <a:lumOff val="8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“我也发了多巴胺穿搭，为什么不火”</a:t>
              </a: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8339C977-A2BB-1266-F1E4-96E271649D37}"/>
                </a:ext>
              </a:extLst>
            </p:cNvPr>
            <p:cNvSpPr/>
            <p:nvPr/>
          </p:nvSpPr>
          <p:spPr>
            <a:xfrm>
              <a:off x="645268" y="4645110"/>
              <a:ext cx="102555" cy="338554"/>
            </a:xfrm>
            <a:prstGeom prst="roundRect">
              <a:avLst/>
            </a:prstGeom>
            <a:solidFill>
              <a:srgbClr val="9F1D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EF6C8C8A-4366-5A10-FCA9-19BB5E5F2FD6}"/>
              </a:ext>
            </a:extLst>
          </p:cNvPr>
          <p:cNvSpPr txBox="1"/>
          <p:nvPr/>
        </p:nvSpPr>
        <p:spPr>
          <a:xfrm>
            <a:off x="645268" y="4431328"/>
            <a:ext cx="545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当他们发现一个趋势时，通常已是大众熟知的红海。内容同质化严重，无法抢占先机，错失流量红利。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95D46E2-9AD1-3361-68C0-AC54EB6B1AB3}"/>
              </a:ext>
            </a:extLst>
          </p:cNvPr>
          <p:cNvSpPr txBox="1"/>
          <p:nvPr/>
        </p:nvSpPr>
        <p:spPr>
          <a:xfrm>
            <a:off x="645268" y="5022165"/>
            <a:ext cx="2019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决策瘫痪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CCDD178-DEB2-6138-4DAF-B27ADB7DE065}"/>
              </a:ext>
            </a:extLst>
          </p:cNvPr>
          <p:cNvGrpSpPr/>
          <p:nvPr/>
        </p:nvGrpSpPr>
        <p:grpSpPr>
          <a:xfrm>
            <a:off x="758872" y="5443997"/>
            <a:ext cx="4104168" cy="338554"/>
            <a:chOff x="645268" y="4645110"/>
            <a:chExt cx="4104168" cy="338554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164BB898-045D-5213-F1F0-3C2ABAC6044D}"/>
                </a:ext>
              </a:extLst>
            </p:cNvPr>
            <p:cNvSpPr/>
            <p:nvPr/>
          </p:nvSpPr>
          <p:spPr>
            <a:xfrm>
              <a:off x="645268" y="4645110"/>
              <a:ext cx="4104168" cy="338554"/>
            </a:xfrm>
            <a:prstGeom prst="roundRect">
              <a:avLst/>
            </a:prstGeom>
            <a:gradFill flip="none" rotWithShape="1">
              <a:gsLst>
                <a:gs pos="0">
                  <a:srgbClr val="9B1D29">
                    <a:alpha val="68000"/>
                  </a:srgbClr>
                </a:gs>
                <a:gs pos="100000">
                  <a:srgbClr val="9B1D29">
                    <a:lumMod val="20000"/>
                    <a:lumOff val="8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“</a:t>
              </a:r>
              <a:r>
                <a:rPr lang="en-US" altLang="zh-CN" dirty="0"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Y2K</a:t>
              </a:r>
              <a:r>
                <a:rPr lang="zh-CN" altLang="en-US" dirty="0"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，</a:t>
              </a:r>
              <a:r>
                <a:rPr lang="en-US" altLang="zh-CN" dirty="0"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Gorpcore…</a:t>
              </a:r>
              <a:r>
                <a:rPr lang="zh-CN" altLang="en-US" dirty="0"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哪个才适合我”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2A33E7F5-ADCD-88CB-E032-2F40C0158350}"/>
                </a:ext>
              </a:extLst>
            </p:cNvPr>
            <p:cNvSpPr/>
            <p:nvPr/>
          </p:nvSpPr>
          <p:spPr>
            <a:xfrm>
              <a:off x="645268" y="4645110"/>
              <a:ext cx="102555" cy="338554"/>
            </a:xfrm>
            <a:prstGeom prst="roundRect">
              <a:avLst/>
            </a:prstGeom>
            <a:solidFill>
              <a:srgbClr val="9F1D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80E18E16-4A0C-FE3B-8103-2A29511B5655}"/>
              </a:ext>
            </a:extLst>
          </p:cNvPr>
          <p:cNvSpPr txBox="1"/>
          <p:nvPr/>
        </p:nvSpPr>
        <p:spPr>
          <a:xfrm>
            <a:off x="645268" y="5952659"/>
            <a:ext cx="545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在面对海量的流行词汇感到迷茫。盲目跟风不仅耗费精力，更有可能导致个人风格混乱，人设崩塌。</a:t>
            </a:r>
          </a:p>
        </p:txBody>
      </p:sp>
    </p:spTree>
    <p:extLst>
      <p:ext uri="{BB962C8B-B14F-4D97-AF65-F5344CB8AC3E}">
        <p14:creationId xmlns:p14="http://schemas.microsoft.com/office/powerpoint/2010/main" val="3125811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0D6E317-3E21-705A-1C93-863DE606DE4E}"/>
              </a:ext>
            </a:extLst>
          </p:cNvPr>
          <p:cNvSpPr txBox="1"/>
          <p:nvPr/>
        </p:nvSpPr>
        <p:spPr>
          <a:xfrm>
            <a:off x="645268" y="521704"/>
            <a:ext cx="757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解决方案：从主动追随到主动预言的雷达</a:t>
            </a:r>
          </a:p>
        </p:txBody>
      </p:sp>
      <p:pic>
        <p:nvPicPr>
          <p:cNvPr id="6" name="图片 5" descr="图形用户界面&#10;&#10;AI 生成的内容可能不正确。">
            <a:extLst>
              <a:ext uri="{FF2B5EF4-FFF2-40B4-BE49-F238E27FC236}">
                <a16:creationId xmlns:a16="http://schemas.microsoft.com/office/drawing/2014/main" id="{BC3E070C-4F3D-7E25-D412-532009027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3892" r="4323" b="1769"/>
          <a:stretch>
            <a:fillRect/>
          </a:stretch>
        </p:blipFill>
        <p:spPr>
          <a:xfrm>
            <a:off x="6894286" y="1001486"/>
            <a:ext cx="3238828" cy="5783944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A56668F4-A57F-EF08-ED0D-6159AB9A5714}"/>
              </a:ext>
            </a:extLst>
          </p:cNvPr>
          <p:cNvSpPr/>
          <p:nvPr/>
        </p:nvSpPr>
        <p:spPr>
          <a:xfrm>
            <a:off x="6694268" y="1737830"/>
            <a:ext cx="3169373" cy="757277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8474A4D-24C7-DFC2-212A-B9EF37D5EDE1}"/>
              </a:ext>
            </a:extLst>
          </p:cNvPr>
          <p:cNvCxnSpPr>
            <a:cxnSpLocks/>
            <a:stCxn id="7" idx="6"/>
            <a:endCxn id="16" idx="1"/>
          </p:cNvCxnSpPr>
          <p:nvPr/>
        </p:nvCxnSpPr>
        <p:spPr>
          <a:xfrm flipV="1">
            <a:off x="9863641" y="2112993"/>
            <a:ext cx="167872" cy="3476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6AFC74F-C9EB-8475-7ACF-5907AC45A1E5}"/>
              </a:ext>
            </a:extLst>
          </p:cNvPr>
          <p:cNvSpPr txBox="1"/>
          <p:nvPr/>
        </p:nvSpPr>
        <p:spPr>
          <a:xfrm>
            <a:off x="10031513" y="1959104"/>
            <a:ext cx="2246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用户驱动的趋势发现机制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AF742B-D781-4E46-B48E-3D830562ECAF}"/>
              </a:ext>
            </a:extLst>
          </p:cNvPr>
          <p:cNvSpPr txBox="1"/>
          <p:nvPr/>
        </p:nvSpPr>
        <p:spPr>
          <a:xfrm>
            <a:off x="645268" y="1366641"/>
            <a:ext cx="545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产品定位：一款让时尚预测变得</a:t>
            </a:r>
            <a:r>
              <a:rPr lang="zh-CN" altLang="en-US" sz="1400" b="1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好玩</a:t>
            </a:r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、</a:t>
            </a:r>
            <a:r>
              <a:rPr lang="zh-CN" altLang="en-US" sz="1400" b="1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直观</a:t>
            </a:r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、且</a:t>
            </a:r>
            <a:r>
              <a:rPr lang="zh-CN" altLang="en-US" sz="1400" b="1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极具成就感</a:t>
            </a:r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的可视化雷达工具。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31B3B2F-6AE6-DEB7-3816-29E5AF9B44AB}"/>
              </a:ext>
            </a:extLst>
          </p:cNvPr>
          <p:cNvSpPr txBox="1"/>
          <p:nvPr/>
        </p:nvSpPr>
        <p:spPr>
          <a:xfrm>
            <a:off x="645268" y="2211578"/>
            <a:ext cx="2019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核心价值主张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1EFF30D-813B-A9CA-CF04-C0E0276E1055}"/>
              </a:ext>
            </a:extLst>
          </p:cNvPr>
          <p:cNvSpPr txBox="1"/>
          <p:nvPr/>
        </p:nvSpPr>
        <p:spPr>
          <a:xfrm>
            <a:off x="645268" y="2764128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可视化（</a:t>
            </a:r>
            <a:r>
              <a:rPr lang="en-US" altLang="zh-CN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Visualize</a:t>
            </a:r>
            <a:r>
              <a: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洞察先机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E35E777-41FA-84D0-1844-48C12E311EC9}"/>
              </a:ext>
            </a:extLst>
          </p:cNvPr>
          <p:cNvSpPr txBox="1"/>
          <p:nvPr/>
        </p:nvSpPr>
        <p:spPr>
          <a:xfrm>
            <a:off x="645268" y="3167390"/>
            <a:ext cx="545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将抽象、分散的趋势数据，转化为一目了然的动态雷达图，让潜在机会无处遁形。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61E0111-B69A-B095-0992-D848724AC5EA}"/>
              </a:ext>
            </a:extLst>
          </p:cNvPr>
          <p:cNvSpPr txBox="1"/>
          <p:nvPr/>
        </p:nvSpPr>
        <p:spPr>
          <a:xfrm>
            <a:off x="645268" y="3807672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游戏化（</a:t>
            </a:r>
            <a:r>
              <a:rPr lang="en-US" altLang="zh-CN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Gamify</a:t>
            </a:r>
            <a:r>
              <a: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主动参与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BAAE7B1-7D98-F5D8-C893-579D9CF6922B}"/>
              </a:ext>
            </a:extLst>
          </p:cNvPr>
          <p:cNvSpPr txBox="1"/>
          <p:nvPr/>
        </p:nvSpPr>
        <p:spPr>
          <a:xfrm>
            <a:off x="645268" y="4210934"/>
            <a:ext cx="545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“趋势预测”玩法将被动的浏览者，变为主动的参与者和预测者，用直觉赢取回报。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F52F547-9741-A7F5-F481-0B5B1AFE6399}"/>
              </a:ext>
            </a:extLst>
          </p:cNvPr>
          <p:cNvSpPr txBox="1"/>
          <p:nvPr/>
        </p:nvSpPr>
        <p:spPr>
          <a:xfrm>
            <a:off x="645268" y="4798862"/>
            <a:ext cx="3658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个性化（</a:t>
            </a:r>
            <a:r>
              <a:rPr lang="en-US" altLang="zh-CN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Personalize</a:t>
            </a:r>
            <a:r>
              <a: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精准决策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910BFE8-DC18-26C0-520D-9D236BBC3D2D}"/>
              </a:ext>
            </a:extLst>
          </p:cNvPr>
          <p:cNvSpPr txBox="1"/>
          <p:nvPr/>
        </p:nvSpPr>
        <p:spPr>
          <a:xfrm>
            <a:off x="645268" y="5202124"/>
            <a:ext cx="545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基于用户的风格偏好，提供量化的兼容性分析，告别盲目跟风，找到最适合自己的潮流。</a:t>
            </a:r>
          </a:p>
        </p:txBody>
      </p:sp>
    </p:spTree>
    <p:extLst>
      <p:ext uri="{BB962C8B-B14F-4D97-AF65-F5344CB8AC3E}">
        <p14:creationId xmlns:p14="http://schemas.microsoft.com/office/powerpoint/2010/main" val="109963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5C439FA-C7BF-25CB-3D3C-B15A84D678EC}"/>
              </a:ext>
            </a:extLst>
          </p:cNvPr>
          <p:cNvSpPr txBox="1"/>
          <p:nvPr/>
        </p:nvSpPr>
        <p:spPr>
          <a:xfrm>
            <a:off x="645268" y="521704"/>
            <a:ext cx="757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核心功能</a:t>
            </a:r>
            <a:r>
              <a:rPr lang="en-US" altLang="zh-CN" sz="28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r>
              <a:rPr lang="zh-CN" altLang="en-US" sz="28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：动态趋势雷达</a:t>
            </a:r>
            <a:r>
              <a:rPr lang="en-US" altLang="zh-CN" sz="28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——</a:t>
            </a:r>
            <a:r>
              <a:rPr lang="zh-CN" altLang="en-US" sz="28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看见未来的形状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3D489A-7992-FA80-0FD1-3358EFF4CE41}"/>
              </a:ext>
            </a:extLst>
          </p:cNvPr>
          <p:cNvSpPr txBox="1"/>
          <p:nvPr/>
        </p:nvSpPr>
        <p:spPr>
          <a:xfrm>
            <a:off x="645268" y="1366641"/>
            <a:ext cx="7098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功能描述：一个实时更新的极坐标可视化系统，将时尚趋势的热度与生命周期清晰呈现。</a:t>
            </a:r>
          </a:p>
        </p:txBody>
      </p:sp>
      <p:pic>
        <p:nvPicPr>
          <p:cNvPr id="7" name="图片 6" descr="电脑游戏的屏幕&#10;&#10;AI 生成的内容可能不正确。">
            <a:extLst>
              <a:ext uri="{FF2B5EF4-FFF2-40B4-BE49-F238E27FC236}">
                <a16:creationId xmlns:a16="http://schemas.microsoft.com/office/drawing/2014/main" id="{5FB22581-BDF0-CE08-DB46-F6EECD211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21" b="27213"/>
          <a:stretch>
            <a:fillRect/>
          </a:stretch>
        </p:blipFill>
        <p:spPr>
          <a:xfrm>
            <a:off x="6269642" y="2134543"/>
            <a:ext cx="3154366" cy="3200401"/>
          </a:xfrm>
          <a:prstGeom prst="round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CF86690-3621-2FAB-2439-9F5D5682445A}"/>
              </a:ext>
            </a:extLst>
          </p:cNvPr>
          <p:cNvCxnSpPr>
            <a:cxnSpLocks/>
          </p:cNvCxnSpPr>
          <p:nvPr/>
        </p:nvCxnSpPr>
        <p:spPr>
          <a:xfrm flipH="1">
            <a:off x="9129821" y="2970028"/>
            <a:ext cx="964019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597EF15-D66F-5372-65F3-4C98EED73E38}"/>
              </a:ext>
            </a:extLst>
          </p:cNvPr>
          <p:cNvSpPr txBox="1"/>
          <p:nvPr/>
        </p:nvSpPr>
        <p:spPr>
          <a:xfrm>
            <a:off x="10093840" y="2785362"/>
            <a:ext cx="121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潜力股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83CAE3-241D-C1F6-A59F-B7B5DEB9AA06}"/>
              </a:ext>
            </a:extLst>
          </p:cNvPr>
          <p:cNvSpPr txBox="1"/>
          <p:nvPr/>
        </p:nvSpPr>
        <p:spPr>
          <a:xfrm>
            <a:off x="645268" y="2211578"/>
            <a:ext cx="2019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交互逻辑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3605655-B1D4-0E27-870E-28D84D1EA273}"/>
              </a:ext>
            </a:extLst>
          </p:cNvPr>
          <p:cNvSpPr txBox="1"/>
          <p:nvPr/>
        </p:nvSpPr>
        <p:spPr>
          <a:xfrm>
            <a:off x="645268" y="2785362"/>
            <a:ext cx="44160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B82230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红区（</a:t>
            </a:r>
            <a:r>
              <a:rPr lang="en-US" altLang="zh-CN" sz="1600" dirty="0">
                <a:solidFill>
                  <a:srgbClr val="B82230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Mainstream/</a:t>
            </a:r>
            <a:r>
              <a:rPr lang="zh-CN" altLang="en-US" sz="1600" dirty="0">
                <a:solidFill>
                  <a:srgbClr val="B82230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核心区）：</a:t>
            </a:r>
            <a:br>
              <a:rPr lang="en-US" altLang="zh-CN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</a:br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热度</a:t>
            </a:r>
            <a:r>
              <a:rPr lang="en-US" altLang="zh-CN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&gt;80</a:t>
            </a:r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。已成大众流行，竞争激烈，是创作者的“避雷区”。</a:t>
            </a:r>
            <a:endParaRPr lang="en-US" altLang="zh-CN" sz="14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9933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黄区（</a:t>
            </a:r>
            <a:r>
              <a:rPr lang="en-US" altLang="zh-CN" sz="1600" dirty="0">
                <a:solidFill>
                  <a:srgbClr val="FF9933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Trending/</a:t>
            </a:r>
            <a:r>
              <a:rPr lang="zh-CN" altLang="en-US" sz="1600" dirty="0">
                <a:solidFill>
                  <a:srgbClr val="FF9933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增长区）：</a:t>
            </a:r>
            <a:br>
              <a:rPr lang="en-US" altLang="zh-CN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</a:br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热度</a:t>
            </a:r>
            <a:r>
              <a:rPr lang="en-US" altLang="zh-CN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60-80</a:t>
            </a:r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。正快速上升，适合快速跟进，是获取流量的“跟风区”。</a:t>
            </a:r>
            <a:endParaRPr lang="en-US" altLang="zh-CN" sz="14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蓝区（</a:t>
            </a:r>
            <a:r>
              <a:rPr lang="en-US" altLang="zh-CN" sz="1600" dirty="0">
                <a:solidFill>
                  <a:schemeClr val="accent4">
                    <a:lumMod val="7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Niche/</a:t>
            </a:r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边缘区）：</a:t>
            </a:r>
            <a:br>
              <a:rPr lang="en-US" altLang="zh-CN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</a:br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热度</a:t>
            </a:r>
            <a:r>
              <a:rPr lang="en-US" altLang="zh-CN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&lt;60</a:t>
            </a:r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。新生的、闪烁的信号，是蓝海、发掘爆款的“机会区”。</a:t>
            </a:r>
          </a:p>
        </p:txBody>
      </p:sp>
    </p:spTree>
    <p:extLst>
      <p:ext uri="{BB962C8B-B14F-4D97-AF65-F5344CB8AC3E}">
        <p14:creationId xmlns:p14="http://schemas.microsoft.com/office/powerpoint/2010/main" val="229152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3449B48-2369-9EDC-AC82-BFE8B1E638FB}"/>
              </a:ext>
            </a:extLst>
          </p:cNvPr>
          <p:cNvSpPr txBox="1"/>
          <p:nvPr/>
        </p:nvSpPr>
        <p:spPr>
          <a:xfrm>
            <a:off x="645268" y="521704"/>
            <a:ext cx="8392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核心功能</a:t>
            </a:r>
            <a:r>
              <a:rPr lang="en-US" altLang="zh-CN" sz="28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</a:t>
            </a:r>
            <a:r>
              <a:rPr lang="zh-CN" altLang="en-US" sz="28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：趋势预测交易场</a:t>
            </a:r>
            <a:r>
              <a:rPr lang="en-US" altLang="zh-CN" sz="28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——</a:t>
            </a:r>
            <a:r>
              <a:rPr lang="zh-CN" altLang="en-US" sz="28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将你的直觉变现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0E4CD8-8E55-DA24-744B-308B44F57A98}"/>
              </a:ext>
            </a:extLst>
          </p:cNvPr>
          <p:cNvSpPr txBox="1"/>
          <p:nvPr/>
        </p:nvSpPr>
        <p:spPr>
          <a:xfrm>
            <a:off x="645268" y="1366641"/>
            <a:ext cx="7098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功能描述：引用金融市场交易概念，打造一个高风险、高回报的时尚直接“试炼场”。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1BF27B-1EAE-1BC8-29FD-D97017DEA377}"/>
              </a:ext>
            </a:extLst>
          </p:cNvPr>
          <p:cNvSpPr txBox="1"/>
          <p:nvPr/>
        </p:nvSpPr>
        <p:spPr>
          <a:xfrm>
            <a:off x="645268" y="2303911"/>
            <a:ext cx="88812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400" b="1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发现潜力股：</a:t>
            </a:r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在雷达的“机会区”锁定心仪的趋势。</a:t>
            </a:r>
            <a:endParaRPr lang="en-US" altLang="zh-CN" sz="14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判断与下注：</a:t>
            </a:r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投入声纳币，拖动信心指数，预测其是否能从小众区（</a:t>
            </a:r>
            <a:r>
              <a:rPr lang="en-US" altLang="zh-CN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Niche</a:t>
            </a:r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）进入增长区（</a:t>
            </a:r>
            <a:r>
              <a:rPr lang="en-US" altLang="zh-CN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Trending</a:t>
            </a:r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）。</a:t>
            </a:r>
            <a:endParaRPr lang="en-US" altLang="zh-CN" sz="14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验证与回报：</a:t>
            </a:r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预测成功，赢得声纳币与积分。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717388-ED7F-C324-8047-14BF07803C0A}"/>
              </a:ext>
            </a:extLst>
          </p:cNvPr>
          <p:cNvSpPr txBox="1"/>
          <p:nvPr/>
        </p:nvSpPr>
        <p:spPr>
          <a:xfrm>
            <a:off x="645268" y="1903801"/>
            <a:ext cx="2019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玩法机制</a:t>
            </a:r>
          </a:p>
        </p:txBody>
      </p:sp>
      <p:pic>
        <p:nvPicPr>
          <p:cNvPr id="9" name="图片 8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B5421A2D-5902-BCDB-CC9B-31CC05057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0" b="13445"/>
          <a:stretch>
            <a:fillRect/>
          </a:stretch>
        </p:blipFill>
        <p:spPr>
          <a:xfrm>
            <a:off x="2284077" y="3136184"/>
            <a:ext cx="2113469" cy="3429000"/>
          </a:xfrm>
          <a:prstGeom prst="roundRect">
            <a:avLst>
              <a:gd name="adj" fmla="val 11301"/>
            </a:avLst>
          </a:prstGeom>
        </p:spPr>
      </p:pic>
      <p:pic>
        <p:nvPicPr>
          <p:cNvPr id="11" name="图片 10" descr="手机的屏幕截图&#10;&#10;AI 生成的内容可能不正确。">
            <a:extLst>
              <a:ext uri="{FF2B5EF4-FFF2-40B4-BE49-F238E27FC236}">
                <a16:creationId xmlns:a16="http://schemas.microsoft.com/office/drawing/2014/main" id="{4C6D85D0-5B2D-D8DF-59CC-698E2FE93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3" b="2119"/>
          <a:stretch>
            <a:fillRect/>
          </a:stretch>
        </p:blipFill>
        <p:spPr>
          <a:xfrm>
            <a:off x="6214645" y="3136184"/>
            <a:ext cx="1812262" cy="3429000"/>
          </a:xfrm>
          <a:prstGeom prst="roundRect">
            <a:avLst>
              <a:gd name="adj" fmla="val 10800"/>
            </a:avLst>
          </a:prstGeom>
        </p:spPr>
      </p:pic>
    </p:spTree>
    <p:extLst>
      <p:ext uri="{BB962C8B-B14F-4D97-AF65-F5344CB8AC3E}">
        <p14:creationId xmlns:p14="http://schemas.microsoft.com/office/powerpoint/2010/main" val="2581509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0230C3-B089-38DB-4402-BDC9445759D7}"/>
              </a:ext>
            </a:extLst>
          </p:cNvPr>
          <p:cNvSpPr txBox="1"/>
          <p:nvPr/>
        </p:nvSpPr>
        <p:spPr>
          <a:xfrm>
            <a:off x="645267" y="521704"/>
            <a:ext cx="9250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核心功能</a:t>
            </a:r>
            <a:r>
              <a:rPr lang="en-US" altLang="zh-CN" sz="28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r>
              <a:rPr lang="zh-CN" altLang="en-US" sz="28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：风格兼容性分析</a:t>
            </a:r>
            <a:r>
              <a:rPr lang="en-US" altLang="zh-CN" sz="28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——</a:t>
            </a:r>
            <a:r>
              <a:rPr lang="zh-CN" altLang="en-US" sz="28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数据驱动的个性化决策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4F2DAA80-C722-9622-76EA-A05B3D39CD95}"/>
              </a:ext>
            </a:extLst>
          </p:cNvPr>
          <p:cNvSpPr/>
          <p:nvPr/>
        </p:nvSpPr>
        <p:spPr>
          <a:xfrm>
            <a:off x="5695344" y="2394511"/>
            <a:ext cx="3569158" cy="3850758"/>
          </a:xfrm>
          <a:prstGeom prst="rightArrow">
            <a:avLst/>
          </a:prstGeom>
          <a:gradFill>
            <a:gsLst>
              <a:gs pos="0">
                <a:schemeClr val="accent1">
                  <a:lumMod val="14000"/>
                  <a:lumOff val="86000"/>
                </a:schemeClr>
              </a:gs>
              <a:gs pos="100000">
                <a:schemeClr val="accent4">
                  <a:lumMod val="90000"/>
                </a:schemeClr>
              </a:gs>
            </a:gsLst>
            <a:lin ang="0" scaled="1"/>
          </a:gradFill>
          <a:ln cap="rnd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电子设备的屏幕&#10;&#10;AI 生成的内容可能不正确。">
            <a:extLst>
              <a:ext uri="{FF2B5EF4-FFF2-40B4-BE49-F238E27FC236}">
                <a16:creationId xmlns:a16="http://schemas.microsoft.com/office/drawing/2014/main" id="{E3E5C79B-6399-6E70-DE44-B60A6B2FB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53" y="2235489"/>
            <a:ext cx="1948045" cy="4235302"/>
          </a:xfrm>
          <a:prstGeom prst="roundRect">
            <a:avLst/>
          </a:prstGeom>
        </p:spPr>
      </p:pic>
      <p:pic>
        <p:nvPicPr>
          <p:cNvPr id="9" name="图片 8" descr="手机的屏幕&#10;&#10;AI 生成的内容可能不正确。">
            <a:extLst>
              <a:ext uri="{FF2B5EF4-FFF2-40B4-BE49-F238E27FC236}">
                <a16:creationId xmlns:a16="http://schemas.microsoft.com/office/drawing/2014/main" id="{E656EF44-AA90-3F18-3C21-F9BFF590B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088" y="2235489"/>
            <a:ext cx="1948045" cy="4235302"/>
          </a:xfrm>
          <a:prstGeom prst="roundRect">
            <a:avLst>
              <a:gd name="adj" fmla="val 10845"/>
            </a:avLst>
          </a:prstGeom>
        </p:spPr>
      </p:pic>
      <p:pic>
        <p:nvPicPr>
          <p:cNvPr id="11" name="图片 10" descr="手机的屏幕截图&#10;&#10;AI 生成的内容可能不正确。">
            <a:extLst>
              <a:ext uri="{FF2B5EF4-FFF2-40B4-BE49-F238E27FC236}">
                <a16:creationId xmlns:a16="http://schemas.microsoft.com/office/drawing/2014/main" id="{20327B19-6621-5578-1534-61B570EA7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801" y="2235489"/>
            <a:ext cx="1948046" cy="4235304"/>
          </a:xfrm>
          <a:prstGeom prst="round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E51ADED-F2B7-2D89-D420-DF3B919344E6}"/>
              </a:ext>
            </a:extLst>
          </p:cNvPr>
          <p:cNvSpPr txBox="1"/>
          <p:nvPr/>
        </p:nvSpPr>
        <p:spPr>
          <a:xfrm>
            <a:off x="5695344" y="3414422"/>
            <a:ext cx="306588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实现逻辑</a:t>
            </a:r>
            <a:endParaRPr lang="en-US" altLang="zh-CN" b="1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用户风格向量：</a:t>
            </a:r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用户通过问卷调研中的选项以及品牌偏好构建个人风格画像。</a:t>
            </a:r>
            <a:endParaRPr lang="en-US" altLang="zh-CN" sz="14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趋势风格向量：</a:t>
            </a:r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系统提取每个趋势的核心风格标签。</a:t>
            </a:r>
            <a:endParaRPr lang="en-US" altLang="zh-CN" sz="14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智能匹配：</a:t>
            </a:r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本地实时计算余弦相似度，输出直观匹配度分数。</a:t>
            </a:r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762F4DCD-F5EF-DADC-FA16-49EE0E8EF328}"/>
              </a:ext>
            </a:extLst>
          </p:cNvPr>
          <p:cNvCxnSpPr>
            <a:cxnSpLocks/>
          </p:cNvCxnSpPr>
          <p:nvPr/>
        </p:nvCxnSpPr>
        <p:spPr>
          <a:xfrm>
            <a:off x="4274288" y="3260646"/>
            <a:ext cx="1421056" cy="581246"/>
          </a:xfrm>
          <a:prstGeom prst="bentConnector3">
            <a:avLst>
              <a:gd name="adj1" fmla="val 62470"/>
            </a:avLst>
          </a:prstGeom>
          <a:ln cap="rnd">
            <a:solidFill>
              <a:schemeClr val="accent1">
                <a:lumMod val="60000"/>
                <a:lumOff val="40000"/>
              </a:schemeClr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E0235BD0-7F55-3FF8-25CC-7CCE07DE8652}"/>
              </a:ext>
            </a:extLst>
          </p:cNvPr>
          <p:cNvCxnSpPr>
            <a:cxnSpLocks/>
          </p:cNvCxnSpPr>
          <p:nvPr/>
        </p:nvCxnSpPr>
        <p:spPr>
          <a:xfrm flipV="1">
            <a:off x="4274288" y="4919325"/>
            <a:ext cx="1421056" cy="517451"/>
          </a:xfrm>
          <a:prstGeom prst="bentConnector3">
            <a:avLst>
              <a:gd name="adj1" fmla="val 61473"/>
            </a:avLst>
          </a:prstGeom>
          <a:ln cap="rnd">
            <a:solidFill>
              <a:schemeClr val="accent6">
                <a:lumMod val="60000"/>
                <a:lumOff val="40000"/>
              </a:schemeClr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3460B37C-23AE-EE37-F2E0-BFA73AD4EE09}"/>
              </a:ext>
            </a:extLst>
          </p:cNvPr>
          <p:cNvCxnSpPr>
            <a:cxnSpLocks/>
          </p:cNvCxnSpPr>
          <p:nvPr/>
        </p:nvCxnSpPr>
        <p:spPr>
          <a:xfrm>
            <a:off x="8606974" y="3551269"/>
            <a:ext cx="1666456" cy="524540"/>
          </a:xfrm>
          <a:prstGeom prst="bentConnector3">
            <a:avLst>
              <a:gd name="adj1" fmla="val 50000"/>
            </a:avLst>
          </a:prstGeom>
          <a:ln cap="rnd">
            <a:solidFill>
              <a:schemeClr val="accent1">
                <a:lumMod val="60000"/>
                <a:lumOff val="40000"/>
              </a:schemeClr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D095E6F7-6738-D354-E88D-D4D5E639EA35}"/>
              </a:ext>
            </a:extLst>
          </p:cNvPr>
          <p:cNvSpPr/>
          <p:nvPr/>
        </p:nvSpPr>
        <p:spPr>
          <a:xfrm>
            <a:off x="10273430" y="3788729"/>
            <a:ext cx="815163" cy="815163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C066CC41-CC7F-C61C-4B9F-70B063E53CF2}"/>
              </a:ext>
            </a:extLst>
          </p:cNvPr>
          <p:cNvCxnSpPr>
            <a:cxnSpLocks/>
          </p:cNvCxnSpPr>
          <p:nvPr/>
        </p:nvCxnSpPr>
        <p:spPr>
          <a:xfrm flipV="1">
            <a:off x="8615327" y="4319890"/>
            <a:ext cx="1658103" cy="761137"/>
          </a:xfrm>
          <a:prstGeom prst="bentConnector3">
            <a:avLst>
              <a:gd name="adj1" fmla="val 50000"/>
            </a:avLst>
          </a:prstGeom>
          <a:ln cap="rnd">
            <a:solidFill>
              <a:schemeClr val="accent6">
                <a:lumMod val="60000"/>
                <a:lumOff val="40000"/>
              </a:schemeClr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FA45D1D8-0C1F-33E9-7EB4-704151EE99B8}"/>
              </a:ext>
            </a:extLst>
          </p:cNvPr>
          <p:cNvSpPr txBox="1"/>
          <p:nvPr/>
        </p:nvSpPr>
        <p:spPr>
          <a:xfrm>
            <a:off x="645267" y="1216686"/>
            <a:ext cx="7098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解决痛点</a:t>
            </a:r>
            <a:endParaRPr lang="en-US" altLang="zh-CN" sz="14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“这个趋势适合我吗？”</a:t>
            </a:r>
            <a:endParaRPr lang="en-US" altLang="zh-CN" sz="14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用数据回答，通过适配度分析，帮助用户构建一致、鲜明的个人风格。</a:t>
            </a:r>
          </a:p>
        </p:txBody>
      </p:sp>
    </p:spTree>
    <p:extLst>
      <p:ext uri="{BB962C8B-B14F-4D97-AF65-F5344CB8AC3E}">
        <p14:creationId xmlns:p14="http://schemas.microsoft.com/office/powerpoint/2010/main" val="231515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68ABF9-53B9-8820-2159-58261DA368EC}"/>
              </a:ext>
            </a:extLst>
          </p:cNvPr>
          <p:cNvSpPr txBox="1"/>
          <p:nvPr/>
        </p:nvSpPr>
        <p:spPr>
          <a:xfrm>
            <a:off x="645267" y="521704"/>
            <a:ext cx="9250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技术实现与架构：为流畅体验与未来扩展而设计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D2D6E6-2998-DEA4-5732-B83F1EF6DB2D}"/>
              </a:ext>
            </a:extLst>
          </p:cNvPr>
          <p:cNvSpPr txBox="1"/>
          <p:nvPr/>
        </p:nvSpPr>
        <p:spPr>
          <a:xfrm>
            <a:off x="645264" y="1611316"/>
            <a:ext cx="7127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架构模式（</a:t>
            </a:r>
            <a:r>
              <a:rPr lang="en-US" altLang="zh-CN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Architecture</a:t>
            </a: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）</a:t>
            </a:r>
            <a:endParaRPr lang="en-US" altLang="zh-CN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MVVM</a:t>
            </a: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：实现了高度的模块化、可测试性与可维护性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75F7C0-A00B-07C1-C63A-88390585033A}"/>
              </a:ext>
            </a:extLst>
          </p:cNvPr>
          <p:cNvSpPr txBox="1"/>
          <p:nvPr/>
        </p:nvSpPr>
        <p:spPr>
          <a:xfrm>
            <a:off x="645264" y="2690336"/>
            <a:ext cx="7127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前端（</a:t>
            </a:r>
            <a:r>
              <a:rPr lang="en-US" altLang="zh-CN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Frontend</a:t>
            </a: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UI</a:t>
            </a: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：</a:t>
            </a:r>
            <a:r>
              <a:rPr lang="en-US" altLang="zh-CN" dirty="0" err="1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SwiftUI</a:t>
            </a: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原生构建，利用</a:t>
            </a:r>
            <a:r>
              <a:rPr lang="en-US" altLang="zh-CN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.</a:t>
            </a:r>
            <a:r>
              <a:rPr lang="en-US" altLang="zh-CN" dirty="0" err="1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ultraThinMaterial</a:t>
            </a: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实现暗黑毛玻璃质感。</a:t>
            </a:r>
            <a:endParaRPr lang="en-US" altLang="zh-CN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交互：集成</a:t>
            </a:r>
            <a:r>
              <a:rPr lang="en-US" altLang="zh-CN" dirty="0" err="1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UIImpactFeedbackGenerator</a:t>
            </a: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，在关键操作时提供精准的触觉反馈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76A5C0-2AB0-3373-9B5D-3B3AD007CBC7}"/>
              </a:ext>
            </a:extLst>
          </p:cNvPr>
          <p:cNvSpPr txBox="1"/>
          <p:nvPr/>
        </p:nvSpPr>
        <p:spPr>
          <a:xfrm>
            <a:off x="645264" y="4600353"/>
            <a:ext cx="7127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数据策略</a:t>
            </a:r>
            <a:endParaRPr lang="en-US" altLang="zh-CN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MVP</a:t>
            </a: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阶段：采用本地数据</a:t>
            </a:r>
            <a:endParaRPr lang="en-US" altLang="zh-CN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未来规划：实现标准化的</a:t>
            </a:r>
            <a:r>
              <a:rPr lang="en-US" altLang="zh-CN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Service</a:t>
            </a: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协议接口，以便低成本接入宿主平台（如小红书、</a:t>
            </a:r>
            <a:r>
              <a:rPr lang="en-US" altLang="zh-CN" dirty="0" err="1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Tiktok</a:t>
            </a: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）的实时推荐算法</a:t>
            </a:r>
            <a:r>
              <a:rPr lang="en-US" altLang="zh-CN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API</a:t>
            </a:r>
            <a:endParaRPr lang="zh-CN" altLang="en-US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pic>
        <p:nvPicPr>
          <p:cNvPr id="9" name="图片 8" descr="手机的屏幕截图&#10;&#10;AI 生成的内容可能不正确。">
            <a:extLst>
              <a:ext uri="{FF2B5EF4-FFF2-40B4-BE49-F238E27FC236}">
                <a16:creationId xmlns:a16="http://schemas.microsoft.com/office/drawing/2014/main" id="{E9DFD761-0C6F-3862-30AE-8BC7CD1BE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212" y="1044924"/>
            <a:ext cx="2466642" cy="5362798"/>
          </a:xfrm>
          <a:prstGeom prst="round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BC250ADB-5371-436F-914F-7BA16A124D3B}"/>
              </a:ext>
            </a:extLst>
          </p:cNvPr>
          <p:cNvSpPr/>
          <p:nvPr/>
        </p:nvSpPr>
        <p:spPr>
          <a:xfrm>
            <a:off x="7623626" y="3628352"/>
            <a:ext cx="137886" cy="13788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33CDD08-FAAB-8F72-03B3-6DED21D41E2A}"/>
              </a:ext>
            </a:extLst>
          </p:cNvPr>
          <p:cNvSpPr/>
          <p:nvPr/>
        </p:nvSpPr>
        <p:spPr>
          <a:xfrm>
            <a:off x="8789899" y="2081448"/>
            <a:ext cx="137886" cy="13788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AE84523F-0A03-90CD-D115-1D2B127B6381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761512" y="2150391"/>
            <a:ext cx="1028387" cy="1546904"/>
          </a:xfrm>
          <a:prstGeom prst="bentConnector3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298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25877FC-AF7F-9B09-D717-3C86830223E0}"/>
              </a:ext>
            </a:extLst>
          </p:cNvPr>
          <p:cNvSpPr txBox="1"/>
          <p:nvPr/>
        </p:nvSpPr>
        <p:spPr>
          <a:xfrm>
            <a:off x="645267" y="521704"/>
            <a:ext cx="9250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未来展望与商业价值：成为超级</a:t>
            </a:r>
            <a:r>
              <a:rPr lang="en-US" altLang="zh-CN" sz="28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APP</a:t>
            </a:r>
            <a:r>
              <a:rPr lang="zh-CN" altLang="en-US" sz="28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的“趋势实验室”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D5C194-51A3-4826-9817-1CC52339C26A}"/>
              </a:ext>
            </a:extLst>
          </p:cNvPr>
          <p:cNvSpPr txBox="1"/>
          <p:nvPr/>
        </p:nvSpPr>
        <p:spPr>
          <a:xfrm>
            <a:off x="645267" y="1949325"/>
            <a:ext cx="7098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我认为这个选题，相比成为独立</a:t>
            </a:r>
            <a:r>
              <a:rPr lang="en-US" altLang="zh-CN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APP</a:t>
            </a:r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，作为超级内容平台（如小红书</a:t>
            </a:r>
            <a:r>
              <a:rPr lang="en-US" altLang="zh-CN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/</a:t>
            </a:r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抖音</a:t>
            </a:r>
            <a:r>
              <a:rPr lang="en-US" altLang="zh-CN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/</a:t>
            </a:r>
            <a:r>
              <a:rPr lang="en-US" altLang="zh-CN" sz="1400" dirty="0" err="1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Tiktok</a:t>
            </a:r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）内部的“趋势实验室”是更好的选择。</a:t>
            </a:r>
            <a:endParaRPr lang="en-US" altLang="zh-CN" sz="14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它可以为平台注入数据驱动的潮流玩法，对接平台的周榜、月榜、热词等数据</a:t>
            </a:r>
            <a:r>
              <a:rPr lang="en-US" altLang="zh-CN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API</a:t>
            </a:r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，以及积分、抽奖、优惠券等营销</a:t>
            </a:r>
            <a:r>
              <a:rPr lang="en-US" altLang="zh-CN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API</a:t>
            </a:r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，提高用户粘性与内容创新。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68BBB2-5287-0BD3-AC14-BB7A15324FB7}"/>
              </a:ext>
            </a:extLst>
          </p:cNvPr>
          <p:cNvSpPr txBox="1"/>
          <p:nvPr/>
        </p:nvSpPr>
        <p:spPr>
          <a:xfrm>
            <a:off x="645267" y="3322335"/>
            <a:ext cx="2019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商业闭环</a:t>
            </a:r>
          </a:p>
        </p:txBody>
      </p:sp>
      <p:pic>
        <p:nvPicPr>
          <p:cNvPr id="8" name="图片 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50F1112D-20E5-DAD6-D3F9-06EBA2C39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872" y="1366641"/>
            <a:ext cx="2261036" cy="4915786"/>
          </a:xfrm>
          <a:prstGeom prst="round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118CE72A-3849-B6AA-8742-46F4B3D68858}"/>
              </a:ext>
            </a:extLst>
          </p:cNvPr>
          <p:cNvGrpSpPr/>
          <p:nvPr/>
        </p:nvGrpSpPr>
        <p:grpSpPr>
          <a:xfrm>
            <a:off x="9659242" y="3220251"/>
            <a:ext cx="698642" cy="604283"/>
            <a:chOff x="7348432" y="3428999"/>
            <a:chExt cx="698642" cy="604283"/>
          </a:xfrm>
          <a:solidFill>
            <a:schemeClr val="bg1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CEA36F7-A5F3-57CE-1618-15835CB58B6A}"/>
                </a:ext>
              </a:extLst>
            </p:cNvPr>
            <p:cNvSpPr/>
            <p:nvPr/>
          </p:nvSpPr>
          <p:spPr>
            <a:xfrm>
              <a:off x="7442791" y="3428999"/>
              <a:ext cx="604283" cy="604283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56DAE9A-8113-C219-A67C-9D739CEE3B3F}"/>
                </a:ext>
              </a:extLst>
            </p:cNvPr>
            <p:cNvSpPr/>
            <p:nvPr/>
          </p:nvSpPr>
          <p:spPr>
            <a:xfrm>
              <a:off x="7348432" y="3636781"/>
              <a:ext cx="188717" cy="188717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95C2873-E01E-C5A5-A51B-90070152BBEA}"/>
              </a:ext>
            </a:extLst>
          </p:cNvPr>
          <p:cNvSpPr/>
          <p:nvPr/>
        </p:nvSpPr>
        <p:spPr>
          <a:xfrm>
            <a:off x="6882134" y="3278682"/>
            <a:ext cx="1821712" cy="487417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C000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积分生态系统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8BCAACC-9C89-40C2-0EF7-AD4188765D61}"/>
              </a:ext>
            </a:extLst>
          </p:cNvPr>
          <p:cNvCxnSpPr>
            <a:cxnSpLocks/>
            <a:stCxn id="13" idx="3"/>
            <a:endCxn id="10" idx="2"/>
          </p:cNvCxnSpPr>
          <p:nvPr/>
        </p:nvCxnSpPr>
        <p:spPr>
          <a:xfrm>
            <a:off x="8703846" y="3522391"/>
            <a:ext cx="955396" cy="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1A94A3D-D703-16D8-04EF-4FB0C440C3F5}"/>
              </a:ext>
            </a:extLst>
          </p:cNvPr>
          <p:cNvSpPr txBox="1"/>
          <p:nvPr/>
        </p:nvSpPr>
        <p:spPr>
          <a:xfrm>
            <a:off x="645267" y="1417672"/>
            <a:ext cx="2019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场景植入</a:t>
            </a:r>
          </a:p>
        </p:txBody>
      </p:sp>
      <p:pic>
        <p:nvPicPr>
          <p:cNvPr id="19" name="图片 18" descr="形状&#10;&#10;AI 生成的内容可能不正确。">
            <a:extLst>
              <a:ext uri="{FF2B5EF4-FFF2-40B4-BE49-F238E27FC236}">
                <a16:creationId xmlns:a16="http://schemas.microsoft.com/office/drawing/2014/main" id="{E2D2FD79-A3D6-F5CF-5022-CDFD15B00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449" y="3879887"/>
            <a:ext cx="697537" cy="697537"/>
          </a:xfrm>
          <a:prstGeom prst="rect">
            <a:avLst/>
          </a:prstGeom>
        </p:spPr>
      </p:pic>
      <p:pic>
        <p:nvPicPr>
          <p:cNvPr id="21" name="图片 20" descr="形状&#10;&#10;AI 生成的内容可能不正确。">
            <a:extLst>
              <a:ext uri="{FF2B5EF4-FFF2-40B4-BE49-F238E27FC236}">
                <a16:creationId xmlns:a16="http://schemas.microsoft.com/office/drawing/2014/main" id="{1BCFCC63-6412-C629-7060-CF0374150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63" y="3879887"/>
            <a:ext cx="697538" cy="69753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29C68C35-3D9B-F379-E957-1C9D5C14987C}"/>
              </a:ext>
            </a:extLst>
          </p:cNvPr>
          <p:cNvSpPr txBox="1"/>
          <p:nvPr/>
        </p:nvSpPr>
        <p:spPr>
          <a:xfrm>
            <a:off x="645267" y="4747830"/>
            <a:ext cx="201996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To B</a:t>
            </a:r>
            <a:r>
              <a:rPr lang="zh-CN" altLang="en-US" sz="1400" b="1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：品牌测款</a:t>
            </a:r>
            <a:endParaRPr lang="en-US" altLang="zh-CN" sz="1400" b="1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endParaRPr lang="en-US" altLang="zh-CN" sz="1400" b="1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品牌方可付费将其新品置于雷达的“小众区”，以低成本、在真实用户环境中测试市场早期反应，获取数据。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0594574-91BB-7FA1-E1A9-2F063F6963D2}"/>
              </a:ext>
            </a:extLst>
          </p:cNvPr>
          <p:cNvSpPr txBox="1"/>
          <p:nvPr/>
        </p:nvSpPr>
        <p:spPr>
          <a:xfrm>
            <a:off x="4194319" y="4747830"/>
            <a:ext cx="201996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To C</a:t>
            </a:r>
            <a:r>
              <a:rPr lang="zh-CN" altLang="en-US" sz="1400" b="1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：积分生态</a:t>
            </a:r>
            <a:endParaRPr lang="en-US" altLang="zh-CN" sz="1400" b="1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endParaRPr lang="en-US" altLang="zh-CN" sz="1400" b="1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用户通过精准预测赢得的积分，可以直接兑换合作方的商品折扣券，打通“预测</a:t>
            </a:r>
            <a:r>
              <a:rPr lang="en-US" altLang="zh-CN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-</a:t>
            </a:r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奖励</a:t>
            </a:r>
            <a:r>
              <a:rPr lang="en-US" altLang="zh-CN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-</a:t>
            </a:r>
            <a:r>
              <a:rPr lang="zh-CN" altLang="en-US" sz="14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消费”的闭环。</a:t>
            </a:r>
          </a:p>
        </p:txBody>
      </p:sp>
    </p:spTree>
    <p:extLst>
      <p:ext uri="{BB962C8B-B14F-4D97-AF65-F5344CB8AC3E}">
        <p14:creationId xmlns:p14="http://schemas.microsoft.com/office/powerpoint/2010/main" val="3918308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983</Words>
  <Application>Microsoft Office PowerPoint</Application>
  <PresentationFormat>宽屏</PresentationFormat>
  <Paragraphs>89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思源宋体 CN Heavy</vt:lpstr>
      <vt:lpstr>Cambria Math</vt:lpstr>
      <vt:lpstr>微软雅黑</vt:lpstr>
      <vt:lpstr>等线 Light</vt:lpstr>
      <vt:lpstr>Arial</vt:lpstr>
      <vt:lpstr>方正正大黑简体</vt:lpstr>
      <vt:lpstr>思源宋体 CN Medium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Jason Tinuvile</dc:creator>
  <cp:lastModifiedBy>Jason Tinuvile</cp:lastModifiedBy>
  <cp:revision>220</cp:revision>
  <dcterms:created xsi:type="dcterms:W3CDTF">2025-12-28T06:42:39Z</dcterms:created>
  <dcterms:modified xsi:type="dcterms:W3CDTF">2025-12-29T11:14:07Z</dcterms:modified>
</cp:coreProperties>
</file>